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82" r:id="rId5"/>
    <p:sldId id="292" r:id="rId6"/>
    <p:sldId id="283" r:id="rId7"/>
    <p:sldId id="293" r:id="rId8"/>
    <p:sldId id="291" r:id="rId9"/>
    <p:sldId id="297" r:id="rId10"/>
    <p:sldId id="284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11" r:id="rId23"/>
    <p:sldId id="309" r:id="rId24"/>
    <p:sldId id="312" r:id="rId25"/>
  </p:sldIdLst>
  <p:sldSz cx="12192000" cy="6858000"/>
  <p:notesSz cx="6858000" cy="9144000"/>
  <p:defaultTextStyle>
    <a:defPPr rtl="0"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73A0DAA-6AF3-43AB-8588-CEC1D06C72B9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31" autoAdjust="0"/>
  </p:normalViewPr>
  <p:slideViewPr>
    <p:cSldViewPr snapToGrid="0">
      <p:cViewPr varScale="1">
        <p:scale>
          <a:sx n="70" d="100"/>
          <a:sy n="70" d="100"/>
        </p:scale>
        <p:origin x="182" y="2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01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albert McMillan" userId="44b3b74f48c2fad8" providerId="LiveId" clId="{9C5462ED-A2C4-4899-BA4B-5A75F9937C0F}"/>
    <pc:docChg chg="custSel modSld">
      <pc:chgData name="Davidalbert McMillan" userId="44b3b74f48c2fad8" providerId="LiveId" clId="{9C5462ED-A2C4-4899-BA4B-5A75F9937C0F}" dt="2025-05-21T11:37:27.324" v="101" actId="700"/>
      <pc:docMkLst>
        <pc:docMk/>
      </pc:docMkLst>
      <pc:sldChg chg="addSp delSp modSp mod modClrScheme chgLayout">
        <pc:chgData name="Davidalbert McMillan" userId="44b3b74f48c2fad8" providerId="LiveId" clId="{9C5462ED-A2C4-4899-BA4B-5A75F9937C0F}" dt="2025-05-21T11:37:27.324" v="101" actId="700"/>
        <pc:sldMkLst>
          <pc:docMk/>
          <pc:sldMk cId="4091674644" sldId="292"/>
        </pc:sldMkLst>
        <pc:spChg chg="add del mod ord">
          <ac:chgData name="Davidalbert McMillan" userId="44b3b74f48c2fad8" providerId="LiveId" clId="{9C5462ED-A2C4-4899-BA4B-5A75F9937C0F}" dt="2025-05-21T11:37:27.324" v="101" actId="700"/>
          <ac:spMkLst>
            <pc:docMk/>
            <pc:sldMk cId="4091674644" sldId="292"/>
            <ac:spMk id="2" creationId="{4F15BBF6-BD24-ACE5-AA12-84E8245C924D}"/>
          </ac:spMkLst>
        </pc:spChg>
        <pc:spChg chg="mod ord">
          <ac:chgData name="Davidalbert McMillan" userId="44b3b74f48c2fad8" providerId="LiveId" clId="{9C5462ED-A2C4-4899-BA4B-5A75F9937C0F}" dt="2025-05-21T11:37:27.324" v="101" actId="700"/>
          <ac:spMkLst>
            <pc:docMk/>
            <pc:sldMk cId="4091674644" sldId="292"/>
            <ac:spMk id="3" creationId="{200B3D2B-613A-41BE-987D-E6A1324B456D}"/>
          </ac:spMkLst>
        </pc:spChg>
        <pc:spChg chg="mod ord">
          <ac:chgData name="Davidalbert McMillan" userId="44b3b74f48c2fad8" providerId="LiveId" clId="{9C5462ED-A2C4-4899-BA4B-5A75F9937C0F}" dt="2025-05-21T11:37:27.324" v="101" actId="700"/>
          <ac:spMkLst>
            <pc:docMk/>
            <pc:sldMk cId="4091674644" sldId="292"/>
            <ac:spMk id="4" creationId="{4772945D-CA91-4CFE-8EB7-941C7618C994}"/>
          </ac:spMkLst>
        </pc:spChg>
        <pc:spChg chg="mod ord">
          <ac:chgData name="Davidalbert McMillan" userId="44b3b74f48c2fad8" providerId="LiveId" clId="{9C5462ED-A2C4-4899-BA4B-5A75F9937C0F}" dt="2025-05-21T11:37:27.324" v="101" actId="700"/>
          <ac:spMkLst>
            <pc:docMk/>
            <pc:sldMk cId="4091674644" sldId="292"/>
            <ac:spMk id="5" creationId="{BDD5A594-D852-43BB-B591-E9D9027253BD}"/>
          </ac:spMkLst>
        </pc:spChg>
      </pc:sldChg>
      <pc:sldChg chg="modSp mod">
        <pc:chgData name="Davidalbert McMillan" userId="44b3b74f48c2fad8" providerId="LiveId" clId="{9C5462ED-A2C4-4899-BA4B-5A75F9937C0F}" dt="2025-05-21T10:58:39.536" v="62" actId="20577"/>
        <pc:sldMkLst>
          <pc:docMk/>
          <pc:sldMk cId="3735184677" sldId="307"/>
        </pc:sldMkLst>
        <pc:spChg chg="mod">
          <ac:chgData name="Davidalbert McMillan" userId="44b3b74f48c2fad8" providerId="LiveId" clId="{9C5462ED-A2C4-4899-BA4B-5A75F9937C0F}" dt="2025-05-21T10:58:39.536" v="62" actId="20577"/>
          <ac:spMkLst>
            <pc:docMk/>
            <pc:sldMk cId="3735184677" sldId="307"/>
            <ac:spMk id="3" creationId="{FD89CB1E-80CC-BC60-8804-EF7061004908}"/>
          </ac:spMkLst>
        </pc:spChg>
      </pc:sldChg>
      <pc:sldChg chg="modSp mod">
        <pc:chgData name="Davidalbert McMillan" userId="44b3b74f48c2fad8" providerId="LiveId" clId="{9C5462ED-A2C4-4899-BA4B-5A75F9937C0F}" dt="2025-05-21T10:57:57.760" v="35" actId="20577"/>
        <pc:sldMkLst>
          <pc:docMk/>
          <pc:sldMk cId="3025319140" sldId="308"/>
        </pc:sldMkLst>
        <pc:spChg chg="mod">
          <ac:chgData name="Davidalbert McMillan" userId="44b3b74f48c2fad8" providerId="LiveId" clId="{9C5462ED-A2C4-4899-BA4B-5A75F9937C0F}" dt="2025-05-21T10:57:57.760" v="35" actId="20577"/>
          <ac:spMkLst>
            <pc:docMk/>
            <pc:sldMk cId="3025319140" sldId="308"/>
            <ac:spMk id="3" creationId="{F932C215-07CF-9CCD-AC45-08920BF4F664}"/>
          </ac:spMkLst>
        </pc:spChg>
      </pc:sldChg>
      <pc:sldChg chg="modSp mod">
        <pc:chgData name="Davidalbert McMillan" userId="44b3b74f48c2fad8" providerId="LiveId" clId="{9C5462ED-A2C4-4899-BA4B-5A75F9937C0F}" dt="2025-05-21T11:03:42.060" v="98" actId="20577"/>
        <pc:sldMkLst>
          <pc:docMk/>
          <pc:sldMk cId="3768281559" sldId="309"/>
        </pc:sldMkLst>
        <pc:spChg chg="mod">
          <ac:chgData name="Davidalbert McMillan" userId="44b3b74f48c2fad8" providerId="LiveId" clId="{9C5462ED-A2C4-4899-BA4B-5A75F9937C0F}" dt="2025-05-21T11:03:42.060" v="98" actId="20577"/>
          <ac:spMkLst>
            <pc:docMk/>
            <pc:sldMk cId="3768281559" sldId="309"/>
            <ac:spMk id="3" creationId="{4E3C6884-99E1-887B-7637-F9CA11813E72}"/>
          </ac:spMkLst>
        </pc:spChg>
      </pc:sldChg>
      <pc:sldChg chg="modSp mod">
        <pc:chgData name="Davidalbert McMillan" userId="44b3b74f48c2fad8" providerId="LiveId" clId="{9C5462ED-A2C4-4899-BA4B-5A75F9937C0F}" dt="2025-05-21T11:29:51.843" v="99" actId="20577"/>
        <pc:sldMkLst>
          <pc:docMk/>
          <pc:sldMk cId="2212168741" sldId="311"/>
        </pc:sldMkLst>
        <pc:spChg chg="mod">
          <ac:chgData name="Davidalbert McMillan" userId="44b3b74f48c2fad8" providerId="LiveId" clId="{9C5462ED-A2C4-4899-BA4B-5A75F9937C0F}" dt="2025-05-21T11:29:51.843" v="99" actId="20577"/>
          <ac:spMkLst>
            <pc:docMk/>
            <pc:sldMk cId="2212168741" sldId="311"/>
            <ac:spMk id="3" creationId="{9D14AF8F-73D5-DDB5-AB8D-C6CF9F087AE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15FAA28-D333-4D57-AF0E-BDF53B4498B2}" type="datetime1">
              <a:rPr lang="en-GB" smtClean="0"/>
              <a:t>21/05/2025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D03277C-3F5C-4673-8D79-1738A329ED93}" type="datetime1">
              <a:rPr lang="en-GB" noProof="0" smtClean="0"/>
              <a:t>21/05/2025</a:t>
            </a:fld>
            <a:endParaRPr lang="en-GB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530193B-564F-4854-8A52-728F3FB19C8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4601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2BC34-CF80-9700-964F-800297183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D5A543-80A7-88BC-683A-92F5B65D79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418F61-0C5A-070E-91B6-A296CB00C2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BBBC8E-F20A-07CC-EC17-90BEA01F41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530193B-564F-4854-8A52-728F3FB19C8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8162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5ABBC-44C2-AB66-A67E-55EFA2907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AE49B5-BDF5-1622-91B8-8FAC36E3A9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81B753-3EDF-3324-9196-4312B3AA74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9C672-A1AE-55A4-029C-5DA13F0B5C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530193B-564F-4854-8A52-728F3FB19C8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1734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A1C95-E9BE-8BF9-D5B1-F5CF8F8EA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290C2E-04FA-70DF-0A3B-571102C237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D1B245-DB16-1DB1-4563-121FA6C117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05200-3AA4-6BE1-B8CE-A566348821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530193B-564F-4854-8A52-728F3FB19C8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59621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66E0C-E4CA-5239-4FD3-CA8397F57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E1C6B8-11C3-B7FA-E559-A2F4F4D8EB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2DA4D6-7F1D-A486-F9B1-947AD50F5F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EFF42-739F-0C34-1207-F8846B1A4C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530193B-564F-4854-8A52-728F3FB19C8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69080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C70CA-C197-87C4-8245-0775E258C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C22131-5100-C53C-A5E8-058C9DB23F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E3C605-823E-48BC-1ECA-6F2643B9FA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98F376-AAD1-360A-ADE3-C34CFFFB87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530193B-564F-4854-8A52-728F3FB19C8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46758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A6CBB-D974-BA85-43F3-65CF94B4B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A0FAE0-8388-A0D3-B216-95B5E2A92C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561E2D-1D2F-8087-4D8A-A546773F52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62C71F-5C02-E0EC-DA56-705EEC9ACC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530193B-564F-4854-8A52-728F3FB19C8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8721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42FE-85E2-7758-A54B-B1A14A486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219321-C6BB-0E72-D623-2F3030B095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3A33F6-B227-2B05-4189-B91E2A00A9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827009-850C-79CE-A9BE-86F6968CB0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530193B-564F-4854-8A52-728F3FB19C8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91623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A5F0E-3367-F730-1D58-568742B92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31C9E4-0E91-7159-7970-1044996587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C9B6D2-9037-0335-4D46-DF59A81348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B3C95B-46A4-1E8C-B646-366E9A3B5C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530193B-564F-4854-8A52-728F3FB19C8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37942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4C83C-C710-C111-61CF-C7C28408F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D7A696-00F4-B4B5-0D41-52569871FD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D5F368-7F2B-4B75-A2B2-A23EFA897E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794E4F-6CA1-5A16-EC90-8359FE9511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530193B-564F-4854-8A52-728F3FB19C8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57002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780BE-B29F-8C58-4D7C-FE0DCD075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522CB1-BAA2-EDD9-A30E-56C826577C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015519-416E-F86F-102A-4E8EF6BFCF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084924-F261-6437-8B78-F1E3C22B4B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530193B-564F-4854-8A52-728F3FB19C8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591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530193B-564F-4854-8A52-728F3FB19C8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87167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CCC26-AF4B-213E-BD45-58E17B4D2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7E2D10-A23D-F173-136A-FC557A1736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EDD847-8CD1-134A-EE2C-0F947135A0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98B90D-0AB6-B575-B8C0-A066C21CE1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530193B-564F-4854-8A52-728F3FB19C8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4816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A9C95-1F31-B251-B4D7-37D6E77AA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7A8571-7FC5-14FD-B127-5DD45CB5B3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6C8292-9E74-F855-BFD2-E07E3E75A2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758AC6-7513-2BF5-F405-E43E0F9325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530193B-564F-4854-8A52-728F3FB19C85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53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530193B-564F-4854-8A52-728F3FB19C8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71633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530193B-564F-4854-8A52-728F3FB19C8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884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530193B-564F-4854-8A52-728F3FB19C8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62707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6BF8A-4DD8-B2F3-EE4E-F444C795E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ACBD0A-2F4E-B343-1F09-A7B4EEA7DE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3AB098-0E4F-9287-5233-FC9DD8B577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FFEC25-2F12-DDDE-4A52-7230B27333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530193B-564F-4854-8A52-728F3FB19C8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235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530193B-564F-4854-8A52-728F3FB19C8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1371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335FE-BEE9-5428-75F8-852A32983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70EFF5-6869-AD4E-46A0-6A6E362BC4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99A79B-3D57-1968-50B0-591C849171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F259A4-F46E-6DE8-F66B-B0B3E05070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530193B-564F-4854-8A52-728F3FB19C8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43182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34C1D-1D87-AB4B-A320-0F66613CA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5BEB64-D9AA-3A62-6FA4-D50410C795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87884F-A18A-10CB-3A9F-62A10C7102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EC1BEA-580F-B433-7D31-54C89B50A8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530193B-564F-4854-8A52-728F3FB19C8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2193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Sma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837F9836-5B23-424D-8C60-AC02A8512A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980476" y="0"/>
            <a:ext cx="2211524" cy="6858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en-GB" noProof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rtlCol="0" anchor="b"/>
          <a:lstStyle>
            <a:lvl1pPr algn="r">
              <a:lnSpc>
                <a:spcPts val="5000"/>
              </a:lnSpc>
              <a:defRPr sz="6000" b="1" cap="all" spc="-30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1904" y="4650539"/>
            <a:ext cx="3401478" cy="1192038"/>
          </a:xfrm>
          <a:solidFill>
            <a:schemeClr val="tx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GB" noProof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n-GB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2916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72900" y="1511476"/>
            <a:ext cx="2916000" cy="4679249"/>
          </a:xfrm>
        </p:spPr>
        <p:txBody>
          <a:bodyPr rtlCol="0"/>
          <a:lstStyle/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13800" y="1511475"/>
            <a:ext cx="2916000" cy="4679250"/>
          </a:xfrm>
        </p:spPr>
        <p:txBody>
          <a:bodyPr rtlCol="0"/>
          <a:lstStyle/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GB" noProof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n-GB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1764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90450" y="1512000"/>
            <a:ext cx="1764000" cy="4679250"/>
          </a:xfrm>
        </p:spPr>
        <p:txBody>
          <a:bodyPr rtlCol="0"/>
          <a:lstStyle/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48900" y="1512000"/>
            <a:ext cx="1764000" cy="4679250"/>
          </a:xfrm>
        </p:spPr>
        <p:txBody>
          <a:bodyPr rtlCol="0"/>
          <a:lstStyle/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07350" y="1507535"/>
            <a:ext cx="1764000" cy="4679250"/>
          </a:xfrm>
        </p:spPr>
        <p:txBody>
          <a:bodyPr rtlCol="0"/>
          <a:lstStyle/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65800" y="1507535"/>
            <a:ext cx="1764000" cy="4683715"/>
          </a:xfrm>
        </p:spPr>
        <p:txBody>
          <a:bodyPr rtlCol="0"/>
          <a:lstStyle/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8293F-A5B5-4FCC-BF27-A25B1BAFF24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GB" noProof="0"/>
              <a:t>Click to edit page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9198116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n-GB" noProof="0"/>
              <a:t>Subtitle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801980-CBAE-4A50-886D-54D7BB2E19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DF756E-F310-4229-ACDD-055D299A95FB}"/>
              </a:ext>
            </a:extLst>
          </p:cNvPr>
          <p:cNvSpPr/>
          <p:nvPr userDrawn="1"/>
        </p:nvSpPr>
        <p:spPr>
          <a:xfrm>
            <a:off x="6297105" y="424206"/>
            <a:ext cx="5505254" cy="57314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5951D2-91DB-40E7-95D5-4B372602DE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7666241-4AF6-458A-A571-6C6C291D72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32775" y="3639199"/>
            <a:ext cx="5053936" cy="1192038"/>
          </a:xfrm>
          <a:solidFill>
            <a:schemeClr val="bg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F4F2BBF-F210-4954-9C73-A0030AACDD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32775" y="993303"/>
            <a:ext cx="5053936" cy="2513468"/>
          </a:xfrm>
        </p:spPr>
        <p:txBody>
          <a:bodyPr rtlCol="0"/>
          <a:lstStyle>
            <a:lvl1pPr>
              <a:defRPr sz="5400" cap="none"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7779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GB" noProof="0"/>
              <a:t>Click to edit page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D1EE834-4B70-4715-8346-1C0298347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046375"/>
            <a:ext cx="9198000" cy="5130588"/>
          </a:xfrm>
        </p:spPr>
        <p:txBody>
          <a:bodyPr rtlCol="0"/>
          <a:lstStyle/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800888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GB" noProof="0"/>
              <a:t>Click to edit page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AE43F4C-1A64-4197-A44B-E6EB874E243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046376"/>
            <a:ext cx="4435831" cy="5130588"/>
          </a:xfrm>
        </p:spPr>
        <p:txBody>
          <a:bodyPr rtlCol="0"/>
          <a:lstStyle/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D7B3F5B8-DC28-4878-AC9F-D434D7542D8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194169" y="1046376"/>
            <a:ext cx="4435831" cy="5130588"/>
          </a:xfrm>
        </p:spPr>
        <p:txBody>
          <a:bodyPr rtlCol="0"/>
          <a:lstStyle/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4397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GB" noProof="0"/>
              <a:t>Click to edit page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B97B01E-88B2-448F-BD96-A1AAFA39AC1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068420"/>
            <a:ext cx="4434840" cy="823912"/>
          </a:xfrm>
          <a:solidFill>
            <a:schemeClr val="tx1"/>
          </a:solidFill>
        </p:spPr>
        <p:txBody>
          <a:bodyPr rtlCol="0" anchor="ctr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0BADDE2-4EE6-41B4-804C-EBF680128B40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5195160" y="1068420"/>
            <a:ext cx="4434840" cy="823912"/>
          </a:xfrm>
          <a:solidFill>
            <a:schemeClr val="tx1"/>
          </a:solidFill>
        </p:spPr>
        <p:txBody>
          <a:bodyPr rtlCol="0" anchor="ctr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B0A14E0-899D-4594-BC9E-AE89BF0D3AB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1" y="2096752"/>
            <a:ext cx="4434840" cy="4092911"/>
          </a:xfrm>
        </p:spPr>
        <p:txBody>
          <a:bodyPr rtlCol="0"/>
          <a:lstStyle/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2C699014-D902-4E9A-80CD-8D2BCFE67097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5195160" y="2096752"/>
            <a:ext cx="4434840" cy="4092911"/>
          </a:xfrm>
        </p:spPr>
        <p:txBody>
          <a:bodyPr rtlCol="0"/>
          <a:lstStyle/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34682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32000" y="6356350"/>
            <a:ext cx="4114800" cy="365125"/>
          </a:xfrm>
        </p:spPr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C67C685-BABE-4B77-8C5E-B39B093D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1" y="457200"/>
            <a:ext cx="3159612" cy="1600200"/>
          </a:xfrm>
        </p:spPr>
        <p:txBody>
          <a:bodyPr rtlCol="0" anchor="b"/>
          <a:lstStyle>
            <a:lvl1pPr>
              <a:defRPr sz="2800"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B6B7795-36CC-459B-AE8B-7FB2F40AF37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32001" y="2057400"/>
            <a:ext cx="3159612" cy="4126584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9F53EF1-D412-467C-B7CE-30536F140AE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770722" y="457201"/>
            <a:ext cx="6023727" cy="5726784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20005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32000" y="6356350"/>
            <a:ext cx="4114800" cy="365125"/>
          </a:xfrm>
        </p:spPr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C67C685-BABE-4B77-8C5E-B39B093D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1" y="457200"/>
            <a:ext cx="3159612" cy="1600200"/>
          </a:xfrm>
        </p:spPr>
        <p:txBody>
          <a:bodyPr rtlCol="0" anchor="b"/>
          <a:lstStyle>
            <a:lvl1pPr>
              <a:defRPr sz="2800"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0B6B7795-36CC-459B-AE8B-7FB2F40AF37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32001" y="2057400"/>
            <a:ext cx="3159612" cy="4126584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10319378-269C-406E-9B84-FCF22DA02E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88021" y="457201"/>
            <a:ext cx="5949868" cy="5726784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02147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GB" noProof="0"/>
              <a:t>Click to edit page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53779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54ED587-2D2F-4D3F-B55B-C64465AB4EC5}"/>
              </a:ext>
            </a:extLst>
          </p:cNvPr>
          <p:cNvSpPr/>
          <p:nvPr userDrawn="1"/>
        </p:nvSpPr>
        <p:spPr>
          <a:xfrm>
            <a:off x="69274" y="66963"/>
            <a:ext cx="9911201" cy="67273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rtlCol="0" anchor="b"/>
          <a:lstStyle>
            <a:lvl1pPr algn="r">
              <a:lnSpc>
                <a:spcPts val="5000"/>
              </a:lnSpc>
              <a:defRPr sz="6000" b="1" cap="all" spc="-3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26418" y="4650539"/>
            <a:ext cx="2456210" cy="1192038"/>
          </a:xfrm>
          <a:solidFill>
            <a:schemeClr val="bg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2181155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10D190-B83D-438A-91BC-470C41B22A2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Larg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069FFAE5-B16E-4571-88F7-52FA5354B1A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273" y="63691"/>
            <a:ext cx="9911201" cy="6727346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en-GB" noProof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6990" y="4346296"/>
            <a:ext cx="6798250" cy="1674470"/>
          </a:xfrm>
        </p:spPr>
        <p:txBody>
          <a:bodyPr rtlCol="0" anchor="b"/>
          <a:lstStyle>
            <a:lvl1pPr algn="r">
              <a:lnSpc>
                <a:spcPts val="5000"/>
              </a:lnSpc>
              <a:defRPr sz="6000" b="1" cap="all" spc="-3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26418" y="4650539"/>
            <a:ext cx="2456210" cy="1192038"/>
          </a:xfrm>
          <a:solidFill>
            <a:schemeClr val="bg1"/>
          </a:solidFill>
        </p:spPr>
        <p:txBody>
          <a:bodyPr lIns="252000" tIns="0" rtlCol="0" anchor="ctr"/>
          <a:lstStyle>
            <a:lvl1pPr marL="0" indent="0" algn="l">
              <a:lnSpc>
                <a:spcPct val="100000"/>
              </a:lnSpc>
              <a:buNone/>
              <a:defRPr sz="18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98A99C-9485-48F0-8E1E-227AD1348A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94738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1599E2D7-24B3-4D66-9AFB-83C1AEC4DBB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80476" y="0"/>
            <a:ext cx="2211524" cy="6192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en-GB" noProof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45086" y="1807950"/>
            <a:ext cx="5184913" cy="432000"/>
          </a:xfrm>
        </p:spPr>
        <p:txBody>
          <a:bodyPr rtlCol="0"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GB" noProof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44886" y="2383950"/>
            <a:ext cx="5184913" cy="360000"/>
          </a:xfrm>
        </p:spPr>
        <p:txBody>
          <a:bodyPr rtlCol="0"/>
          <a:lstStyle>
            <a:lvl1pPr marL="0" indent="0" algn="r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n-GB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445000" y="2908300"/>
            <a:ext cx="5184800" cy="3283700"/>
          </a:xfrm>
          <a:solidFill>
            <a:schemeClr val="bg1"/>
          </a:solidFill>
        </p:spPr>
        <p:txBody>
          <a:bodyPr lIns="180000" tIns="252000" rIns="252000" rtlCol="0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823393" y="1343906"/>
            <a:ext cx="3736800" cy="3933645"/>
          </a:xfrm>
          <a:solidFill>
            <a:schemeClr val="bg1"/>
          </a:solidFill>
        </p:spPr>
        <p:txBody>
          <a:bodyPr lIns="180000" tIns="180000" rIns="180000"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DA1E79-BA17-41C5-98B7-CFBC5859A51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492C2A1D-F7BD-46B6-BC01-15D365ACD50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60193" y="1344803"/>
            <a:ext cx="3737526" cy="3933645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en-GB" noProof="0"/>
              <a:t>Insert or Drag &amp; Drop your photo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F4F1543-153D-4F77-A4A9-C9BBA1C20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31100" cy="432000"/>
          </a:xfrm>
        </p:spPr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FAA210E-391A-499A-89D5-F222045FD1A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68959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n-GB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347197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9198000" cy="43200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GB" noProof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9198000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n-GB" noProof="0"/>
              <a:t>Subtitle</a:t>
            </a:r>
          </a:p>
        </p:txBody>
      </p:sp>
      <p:sp>
        <p:nvSpPr>
          <p:cNvPr id="3" name="Comparison Left Placeholder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432296"/>
            <a:ext cx="4500000" cy="527076"/>
          </a:xfrm>
          <a:solidFill>
            <a:schemeClr val="tx1"/>
          </a:solidFill>
        </p:spPr>
        <p:txBody>
          <a:bodyPr lIns="180000" tIns="36000" rtlCol="0" anchor="ctr"/>
          <a:lstStyle>
            <a:lvl1pPr marL="0" indent="0">
              <a:buNone/>
              <a:defRPr sz="2400" b="1" spc="-15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2023668"/>
            <a:ext cx="4500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12" name="Comparison Left Placeholder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9800" y="1433105"/>
            <a:ext cx="4500000" cy="525283"/>
          </a:xfrm>
          <a:solidFill>
            <a:schemeClr val="tx1"/>
          </a:solidFill>
        </p:spPr>
        <p:txBody>
          <a:bodyPr lIns="180000" tIns="36000" rtlCol="0" anchor="ctr"/>
          <a:lstStyle>
            <a:lvl1pPr marL="0" indent="0">
              <a:buNone/>
              <a:defRPr sz="2400" b="1" spc="-15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00" y="2020359"/>
            <a:ext cx="4500000" cy="4170891"/>
          </a:xfrm>
        </p:spPr>
        <p:txBody>
          <a:bodyPr rtlCol="0"/>
          <a:lstStyle/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D237A-BD90-4D90-B328-7F1A502A266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99200" y="432000"/>
            <a:ext cx="5472113" cy="5759250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en-GB" noProof="0"/>
              <a:t>Insert or Drag &amp; Drop your photo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875314" y="5096632"/>
            <a:ext cx="2028686" cy="1094618"/>
          </a:xfrm>
        </p:spPr>
        <p:txBody>
          <a:bodyPr rtlCol="0" anchor="b"/>
          <a:lstStyle>
            <a:lvl1pPr marL="0" indent="0" algn="r">
              <a:buNone/>
              <a:defRPr i="1">
                <a:solidFill>
                  <a:schemeClr val="tx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en-GB" noProof="0"/>
              <a:t>Enter your caption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5951D2-91DB-40E7-95D5-4B372602DE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6EFF903-F1F3-440A-B12C-9FD51606B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-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174360" y="2112793"/>
            <a:ext cx="6798250" cy="1674470"/>
          </a:xfrm>
        </p:spPr>
        <p:txBody>
          <a:bodyPr rtlCol="0" anchor="ctr"/>
          <a:lstStyle>
            <a:lvl1pPr algn="ctr">
              <a:lnSpc>
                <a:spcPct val="100000"/>
              </a:lnSpc>
              <a:defRPr sz="6000" b="1" cap="all" spc="-30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en-GB" noProof="0"/>
              <a:t>Thank you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6F2950-BBCB-4A53-9EAC-D714777B8FA2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253865-24CF-4EF5-92A5-F64EB9ABC8B7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E19773-9B6A-4A2C-95A5-69A3788C2D94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A3EFDD3-A9D2-4EB6-BB2A-F6999D9F7E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74361" y="4035727"/>
            <a:ext cx="3329850" cy="382887"/>
          </a:xfrm>
        </p:spPr>
        <p:txBody>
          <a:bodyPr rtlCol="0"/>
          <a:lstStyle>
            <a:lvl1pPr marL="0" indent="0" algn="r">
              <a:buNone/>
              <a:defRPr sz="2400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n-GB" noProof="0"/>
              <a:t>Full Name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261ED1F7-B623-43D9-9BDA-8808C5CFAFF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62268" y="4150118"/>
            <a:ext cx="2910342" cy="238016"/>
          </a:xfrm>
        </p:spPr>
        <p:txBody>
          <a:bodyPr rtlCol="0"/>
          <a:lstStyle>
            <a:lvl1pPr marL="0" indent="0" algn="l">
              <a:buNone/>
              <a:defRPr sz="1400" i="1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n-GB" noProof="0"/>
              <a:t>Phone Number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E27366FC-4115-4122-9CE2-5FA9D424AD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62268" y="4540691"/>
            <a:ext cx="2910342" cy="238016"/>
          </a:xfrm>
        </p:spPr>
        <p:txBody>
          <a:bodyPr rtlCol="0"/>
          <a:lstStyle>
            <a:lvl1pPr marL="0" indent="0" algn="l">
              <a:buNone/>
              <a:defRPr sz="1400" i="1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n-GB" noProof="0"/>
              <a:t>Email or Social Media Handle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DEB36829-2F8B-4E22-AB6D-4111D18AF84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62268" y="4931263"/>
            <a:ext cx="2910342" cy="238016"/>
          </a:xfrm>
        </p:spPr>
        <p:txBody>
          <a:bodyPr rtlCol="0"/>
          <a:lstStyle>
            <a:lvl1pPr marL="0" indent="0" algn="l">
              <a:buNone/>
              <a:defRPr sz="1400" i="1"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n-GB" noProof="0"/>
              <a:t>Company Website</a:t>
            </a:r>
          </a:p>
        </p:txBody>
      </p:sp>
    </p:spTree>
    <p:extLst>
      <p:ext uri="{BB962C8B-B14F-4D97-AF65-F5344CB8AC3E}">
        <p14:creationId xmlns:p14="http://schemas.microsoft.com/office/powerpoint/2010/main" val="3189010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GB" noProof="0"/>
              <a:t>Click to edit page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9198116" cy="360000"/>
          </a:xfrm>
        </p:spPr>
        <p:txBody>
          <a:bodyPr rtlCol="0"/>
          <a:lstStyle>
            <a:lvl1pPr marL="0" indent="0">
              <a:buNone/>
              <a:defRPr i="1"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en-GB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en-GB" noProof="0"/>
              <a:t>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Fourth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en-GB" noProof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42953D-28FC-41B5-A1BB-BB3BA7CA40B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2C8D0EF-1DB6-4ADC-8F31-5AE53BF5EAF4}"/>
              </a:ext>
            </a:extLst>
          </p:cNvPr>
          <p:cNvSpPr/>
          <p:nvPr userDrawn="1"/>
        </p:nvSpPr>
        <p:spPr>
          <a:xfrm>
            <a:off x="69274" y="66963"/>
            <a:ext cx="9911201" cy="67273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F208ED-79A0-4B2C-A5EE-9D27466BCA3F}"/>
              </a:ext>
            </a:extLst>
          </p:cNvPr>
          <p:cNvSpPr/>
          <p:nvPr userDrawn="1"/>
        </p:nvSpPr>
        <p:spPr>
          <a:xfrm>
            <a:off x="11407775" y="6356350"/>
            <a:ext cx="784225" cy="3651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9198116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en-GB" noProof="0"/>
              <a:t>Click to edit page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9198116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  <a:p>
            <a:pPr lvl="4" rt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356350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 i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en-GB" noProof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7502" y="6401750"/>
            <a:ext cx="278418" cy="27432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 i="1">
                <a:solidFill>
                  <a:schemeClr val="bg1"/>
                </a:solidFill>
              </a:defRPr>
            </a:lvl1pPr>
          </a:lstStyle>
          <a:p>
            <a:pPr rtl="0"/>
            <a:fld id="{19B51A1E-902D-48AF-9020-955120F399B6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FDC6F9-37F9-4E25-AECA-D307B8421C73}"/>
              </a:ext>
            </a:extLst>
          </p:cNvPr>
          <p:cNvSpPr txBox="1"/>
          <p:nvPr userDrawn="1"/>
        </p:nvSpPr>
        <p:spPr>
          <a:xfrm>
            <a:off x="9630116" y="6346108"/>
            <a:ext cx="1662546" cy="404658"/>
          </a:xfrm>
          <a:prstGeom prst="rect">
            <a:avLst/>
          </a:prstGeom>
          <a:noFill/>
        </p:spPr>
        <p:txBody>
          <a:bodyPr wrap="square" lIns="0" tIns="36000" rIns="0" bIns="0" rtlCol="0">
            <a:spAutoFit/>
          </a:bodyPr>
          <a:lstStyle/>
          <a:p>
            <a:pPr algn="r" rtl="0">
              <a:lnSpc>
                <a:spcPts val="1400"/>
              </a:lnSpc>
            </a:pPr>
            <a:r>
              <a:rPr lang="en-GB" sz="1600" b="1" spc="-100" noProof="0" dirty="0">
                <a:solidFill>
                  <a:schemeClr val="tx1"/>
                </a:solidFill>
                <a:latin typeface="Corbel" panose="020B0503020204020204" pitchFamily="34" charset="0"/>
              </a:rPr>
              <a:t>Marine AFC</a:t>
            </a:r>
          </a:p>
          <a:p>
            <a:pPr algn="r" rtl="0">
              <a:lnSpc>
                <a:spcPts val="1400"/>
              </a:lnSpc>
            </a:pPr>
            <a:r>
              <a:rPr lang="en-GB" sz="1600" b="1" spc="-100" noProof="0" dirty="0">
                <a:solidFill>
                  <a:schemeClr val="tx1"/>
                </a:solidFill>
                <a:latin typeface="Corbel" panose="020B0503020204020204" pitchFamily="34" charset="0"/>
              </a:rPr>
              <a:t>1984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322F68-670D-45A0-A54F-7E70BCEAED3F}"/>
              </a:ext>
            </a:extLst>
          </p:cNvPr>
          <p:cNvSpPr/>
          <p:nvPr userDrawn="1"/>
        </p:nvSpPr>
        <p:spPr>
          <a:xfrm>
            <a:off x="0" y="6794309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69B5F15-353A-4344-8D61-F4E25AA9FB6C}"/>
              </a:ext>
            </a:extLst>
          </p:cNvPr>
          <p:cNvSpPr/>
          <p:nvPr userDrawn="1"/>
        </p:nvSpPr>
        <p:spPr>
          <a:xfrm>
            <a:off x="0" y="0"/>
            <a:ext cx="9980476" cy="636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A0C0AA-FCE8-4A7F-928A-54C96BBA9053}"/>
              </a:ext>
            </a:extLst>
          </p:cNvPr>
          <p:cNvSpPr/>
          <p:nvPr userDrawn="1"/>
        </p:nvSpPr>
        <p:spPr>
          <a:xfrm rot="5400000">
            <a:off x="-3378441" y="3410285"/>
            <a:ext cx="6826157" cy="692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8" r:id="rId4"/>
    <p:sldLayoutId id="2147483665" r:id="rId5"/>
    <p:sldLayoutId id="2147483659" r:id="rId6"/>
    <p:sldLayoutId id="2147483660" r:id="rId7"/>
    <p:sldLayoutId id="2147483664" r:id="rId8"/>
    <p:sldLayoutId id="2147483650" r:id="rId9"/>
    <p:sldLayoutId id="2147483656" r:id="rId10"/>
    <p:sldLayoutId id="2147483657" r:id="rId11"/>
    <p:sldLayoutId id="2147483654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55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cap="all" spc="-1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n-GB" dirty="0"/>
              <a:t>Marine AFC Fan satisfaction survey 2025</a:t>
            </a:r>
          </a:p>
        </p:txBody>
      </p:sp>
      <p:pic>
        <p:nvPicPr>
          <p:cNvPr id="8" name="Picture Placeholder 7" descr="A black and white logo&#10;&#10;AI-generated content may be incorrect.">
            <a:extLst>
              <a:ext uri="{FF2B5EF4-FFF2-40B4-BE49-F238E27FC236}">
                <a16:creationId xmlns:a16="http://schemas.microsoft.com/office/drawing/2014/main" id="{92BCE6FB-1C25-68C8-22D3-BAD12802214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33877" r="33877"/>
          <a:stretch>
            <a:fillRect/>
          </a:stretch>
        </p:blipFill>
        <p:spPr/>
      </p:pic>
      <p:sp>
        <p:nvSpPr>
          <p:cNvPr id="4" name="Subtitle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n-US" dirty="0"/>
              <a:t>Held 29/04/2025 – 05/05/2025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9961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D79C7-C845-9ADF-2DBD-0C4669F46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D6322-EC57-CD12-16AB-04F1CBB4B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dirty="0"/>
              <a:t>Ticket Price</a:t>
            </a:r>
            <a:r>
              <a:rPr lang="en-GB" dirty="0"/>
              <a:t> satisfaction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631670-4B82-6DC7-DC39-22EEAE00682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 rtlCol="0"/>
          <a:lstStyle/>
          <a:p>
            <a:pPr rtl="0"/>
            <a:r>
              <a:rPr lang="en-GB" dirty="0"/>
              <a:t>Respondents were overwhelmingly positive about the current ticket pricing at Marine.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6475FF-EA62-95B8-2032-756161988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2119626"/>
            <a:ext cx="4500000" cy="498616"/>
          </a:xfrm>
        </p:spPr>
        <p:txBody>
          <a:bodyPr rtlCol="0"/>
          <a:lstStyle/>
          <a:p>
            <a:pPr rtl="0"/>
            <a:r>
              <a:rPr lang="en-GB" dirty="0"/>
              <a:t>Price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27E174-FEEC-8537-6287-506730DD84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979759"/>
            <a:ext cx="4500000" cy="677841"/>
          </a:xfrm>
        </p:spPr>
        <p:txBody>
          <a:bodyPr rtlCol="0"/>
          <a:lstStyle/>
          <a:p>
            <a:pPr rtl="0"/>
            <a:r>
              <a:rPr lang="en-GB" dirty="0"/>
              <a:t>Satisfaction with the price of ticketing at the MTA is 96%.</a:t>
            </a:r>
          </a:p>
          <a:p>
            <a:pPr lvl="1" rtl="0"/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C13C8DE-CB93-4F5C-843F-89BF622973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29800" y="2120386"/>
            <a:ext cx="4500000" cy="496920"/>
          </a:xfrm>
        </p:spPr>
        <p:txBody>
          <a:bodyPr rtlCol="0"/>
          <a:lstStyle/>
          <a:p>
            <a:pPr rtl="0"/>
            <a:r>
              <a:rPr lang="en-GB" dirty="0"/>
              <a:t>Purchasing Methods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3811342-2A47-45E7-4958-B8FB725E8D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29800" y="2976450"/>
            <a:ext cx="4500000" cy="677841"/>
          </a:xfrm>
        </p:spPr>
        <p:txBody>
          <a:bodyPr rtlCol="0"/>
          <a:lstStyle/>
          <a:p>
            <a:pPr rtl="0"/>
            <a:r>
              <a:rPr lang="en-GB" dirty="0"/>
              <a:t>Only 9% of respondents buy tickets in person at the box office.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E193DAC-37B5-0EA8-D93B-5A9229D97D80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rtlCol="0"/>
          <a:lstStyle/>
          <a:p>
            <a:pPr rtl="0"/>
            <a:fld id="{19B51A1E-902D-48AF-9020-955120F399B6}" type="slidenum">
              <a:rPr lang="en-GB" smtClean="0"/>
              <a:pPr rtl="0"/>
              <a:t>10</a:t>
            </a:fld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983D0FC-FFAB-BBA7-12C5-F618749512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00" y="3537958"/>
            <a:ext cx="4500001" cy="280278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6D9C0C8-FB75-A5B1-C255-A7E44026EA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9601" y="3537021"/>
            <a:ext cx="4500200" cy="280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82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5D878-9C4B-B457-1EA8-EFCE2E93F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1C54F-F809-234C-E9B6-A16DBBB6F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dirty="0"/>
              <a:t>Social media</a:t>
            </a:r>
            <a:r>
              <a:rPr lang="en-GB" dirty="0"/>
              <a:t> satisfaction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5B4380-BC84-206B-8446-0614095423A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 rtlCol="0"/>
          <a:lstStyle/>
          <a:p>
            <a:pPr rtl="0"/>
            <a:r>
              <a:rPr lang="en-GB" dirty="0"/>
              <a:t>The social media content published by the teams is generally well received by respondents with a preference for match day content.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7C6F0B-533B-91EF-15EB-37C0DB44EB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2119626"/>
            <a:ext cx="4500000" cy="498616"/>
          </a:xfrm>
        </p:spPr>
        <p:txBody>
          <a:bodyPr rtlCol="0"/>
          <a:lstStyle/>
          <a:p>
            <a:pPr rtl="0"/>
            <a:r>
              <a:rPr lang="en-US" dirty="0"/>
              <a:t>Match</a:t>
            </a:r>
            <a:r>
              <a:rPr lang="en-GB" dirty="0"/>
              <a:t> Day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7FAC690-A90B-C139-1847-141D63FE5C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979759"/>
            <a:ext cx="4500000" cy="677841"/>
          </a:xfrm>
        </p:spPr>
        <p:txBody>
          <a:bodyPr rtlCol="0"/>
          <a:lstStyle/>
          <a:p>
            <a:pPr rtl="0"/>
            <a:r>
              <a:rPr lang="en-GB" dirty="0"/>
              <a:t>Satisfaction with the social media service on match days is 86%.</a:t>
            </a:r>
          </a:p>
          <a:p>
            <a:pPr lvl="1" rtl="0"/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BD76806-A5C2-F1C3-3BC4-0817415195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29800" y="2120386"/>
            <a:ext cx="4500000" cy="496920"/>
          </a:xfrm>
        </p:spPr>
        <p:txBody>
          <a:bodyPr rtlCol="0"/>
          <a:lstStyle/>
          <a:p>
            <a:pPr rtl="0"/>
            <a:r>
              <a:rPr lang="en-US" dirty="0"/>
              <a:t>Non-Match Day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A41F346-8A99-21B1-0425-1C13DA47B7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29800" y="2976450"/>
            <a:ext cx="4500000" cy="677841"/>
          </a:xfrm>
        </p:spPr>
        <p:txBody>
          <a:bodyPr rtlCol="0"/>
          <a:lstStyle/>
          <a:p>
            <a:pPr rtl="0"/>
            <a:r>
              <a:rPr lang="en-GB" dirty="0"/>
              <a:t>Satisfaction with the social media service drops slightly on non-match days to 82%.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CFD8791-29BC-F237-B882-1788D951B17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rtlCol="0"/>
          <a:lstStyle/>
          <a:p>
            <a:pPr rtl="0"/>
            <a:fld id="{19B51A1E-902D-48AF-9020-955120F399B6}" type="slidenum">
              <a:rPr lang="en-GB" smtClean="0"/>
              <a:pPr rtl="0"/>
              <a:t>11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960218-0C3D-0093-B031-6A81DA89F6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00" y="3654290"/>
            <a:ext cx="4500000" cy="28846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EEED200-F7C8-2909-56D9-1F6CFA068B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9800" y="3654290"/>
            <a:ext cx="4500000" cy="302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202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74619-1228-BE98-FB4C-DAB11E780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90B3E-8A2D-DFC0-FDBF-6CA79D0A0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dirty="0"/>
              <a:t>Match Day media satisfaction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98CF2C-7C09-3255-5714-EFE7E74E9CE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 rtlCol="0"/>
          <a:lstStyle/>
          <a:p>
            <a:pPr rtl="0"/>
            <a:r>
              <a:rPr lang="en-GB" dirty="0"/>
              <a:t>The match day social media content published by the teams is generally well received with respondents equal fans of both.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329AC0-1250-4B07-2AEC-EA7579254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2119626"/>
            <a:ext cx="4500000" cy="498616"/>
          </a:xfrm>
        </p:spPr>
        <p:txBody>
          <a:bodyPr rtlCol="0"/>
          <a:lstStyle/>
          <a:p>
            <a:pPr rtl="0"/>
            <a:r>
              <a:rPr lang="en-US" dirty="0"/>
              <a:t>Radio Commentary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5F043EB-D0C5-A39A-4A6A-3F57D2C081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979759"/>
            <a:ext cx="4500000" cy="677841"/>
          </a:xfrm>
        </p:spPr>
        <p:txBody>
          <a:bodyPr rtlCol="0"/>
          <a:lstStyle/>
          <a:p>
            <a:pPr rtl="0"/>
            <a:r>
              <a:rPr lang="en-GB" dirty="0"/>
              <a:t>Satisfaction with the radio commentary service on match days is 83%.</a:t>
            </a:r>
          </a:p>
          <a:p>
            <a:pPr lvl="1" rtl="0"/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B4D63B8-ED66-5D51-FC78-C00B73E565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29800" y="2120386"/>
            <a:ext cx="4500000" cy="496920"/>
          </a:xfrm>
        </p:spPr>
        <p:txBody>
          <a:bodyPr rtlCol="0"/>
          <a:lstStyle/>
          <a:p>
            <a:pPr rtl="0"/>
            <a:r>
              <a:rPr lang="en-US" dirty="0"/>
              <a:t>Post-Match Videos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9885D1-FEEE-DC12-6C9F-1B881B3307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29800" y="2976450"/>
            <a:ext cx="4500000" cy="677841"/>
          </a:xfrm>
        </p:spPr>
        <p:txBody>
          <a:bodyPr rtlCol="0"/>
          <a:lstStyle/>
          <a:p>
            <a:pPr rtl="0"/>
            <a:r>
              <a:rPr lang="en-GB" dirty="0"/>
              <a:t>Satisfaction with the post match video service is very similar at 82%.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4C4602A-F0EF-6CB5-E787-6F7ED8AA0EA0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rtlCol="0"/>
          <a:lstStyle/>
          <a:p>
            <a:pPr rtl="0"/>
            <a:fld id="{19B51A1E-902D-48AF-9020-955120F399B6}" type="slidenum">
              <a:rPr lang="en-GB" smtClean="0"/>
              <a:pPr rtl="0"/>
              <a:t>12</a:t>
            </a:fld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CFDDE4A-84A2-ACB5-0692-5FE7BEE926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01" y="3654290"/>
            <a:ext cx="4500000" cy="302178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73B97A-F388-EDAD-2F69-B0F698C2CB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9800" y="3654288"/>
            <a:ext cx="4500000" cy="302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598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97FBE-3DC3-BA82-6017-8EBC3CDC3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DBAEA-4B8C-4474-1711-65A8EBF96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dirty="0"/>
              <a:t>Additional media satisfaction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439670-F791-5707-4D69-99B4FB67B0A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 rtlCol="0"/>
          <a:lstStyle/>
          <a:p>
            <a:pPr rtl="0"/>
            <a:r>
              <a:rPr lang="en-GB" dirty="0"/>
              <a:t>Respondents have indicated that there are improvements desired from the website but are generally happy with the podcasts.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F9171-D46B-0F2C-67A2-D9465F5B40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2119626"/>
            <a:ext cx="4500000" cy="498616"/>
          </a:xfrm>
        </p:spPr>
        <p:txBody>
          <a:bodyPr rtlCol="0"/>
          <a:lstStyle/>
          <a:p>
            <a:pPr rtl="0"/>
            <a:r>
              <a:rPr lang="en-US" dirty="0"/>
              <a:t>Website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441E15-287C-13D7-7DDB-964BD2D419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979759"/>
            <a:ext cx="4500000" cy="677841"/>
          </a:xfrm>
        </p:spPr>
        <p:txBody>
          <a:bodyPr rtlCol="0"/>
          <a:lstStyle/>
          <a:p>
            <a:pPr rtl="0"/>
            <a:r>
              <a:rPr lang="en-GB" dirty="0"/>
              <a:t>Satisfaction with the website is currently low at 65%.</a:t>
            </a:r>
          </a:p>
          <a:p>
            <a:pPr lvl="1" rtl="0"/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3E0A32-F5AC-C7DA-8D9E-35B55C5FAB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29800" y="2120386"/>
            <a:ext cx="4500000" cy="496920"/>
          </a:xfrm>
        </p:spPr>
        <p:txBody>
          <a:bodyPr rtlCol="0"/>
          <a:lstStyle/>
          <a:p>
            <a:pPr rtl="0"/>
            <a:r>
              <a:rPr lang="en-US" dirty="0"/>
              <a:t>Podcasts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EC663B8-B97D-EA15-8746-68CEF29A91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29800" y="2976450"/>
            <a:ext cx="4500000" cy="677841"/>
          </a:xfrm>
        </p:spPr>
        <p:txBody>
          <a:bodyPr rtlCol="0"/>
          <a:lstStyle/>
          <a:p>
            <a:pPr rtl="0"/>
            <a:r>
              <a:rPr lang="en-GB" dirty="0"/>
              <a:t>Satisfaction with the Marine AFC Podcasts is higher at 71%.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32F1B31-BDA0-CE23-A1AC-3F63C0AF1B5C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rtlCol="0"/>
          <a:lstStyle/>
          <a:p>
            <a:pPr rtl="0"/>
            <a:fld id="{19B51A1E-902D-48AF-9020-955120F399B6}" type="slidenum">
              <a:rPr lang="en-GB" smtClean="0"/>
              <a:pPr rtl="0"/>
              <a:t>13</a:t>
            </a:fld>
            <a:endParaRPr lang="en-GB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778D815-585F-C494-AF77-D133513CC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00" y="3654286"/>
            <a:ext cx="4500000" cy="30217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DBFF402-A2A3-FD3E-3365-857E26B847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9800" y="3654285"/>
            <a:ext cx="4500000" cy="302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14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B2703-25A1-2ACA-1E18-ECA12E59F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C087A-FC81-E464-C484-DD32239FD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dirty="0"/>
              <a:t>Retail satisfaction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DBE0B0-C621-33B8-7A40-6E1AA080E1B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 rtlCol="0"/>
          <a:lstStyle/>
          <a:p>
            <a:pPr rtl="0"/>
            <a:r>
              <a:rPr lang="en-GB" dirty="0"/>
              <a:t>An important note is that the below figures only capture those who have purchased anything from the stores, feedback indicates many others were put off by other factors, as a result satisfaction may be artificially high on this count.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D9F602-0C4C-95B0-4295-E681FA90B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2119626"/>
            <a:ext cx="4500000" cy="498616"/>
          </a:xfrm>
        </p:spPr>
        <p:txBody>
          <a:bodyPr rtlCol="0"/>
          <a:lstStyle/>
          <a:p>
            <a:pPr rtl="0"/>
            <a:r>
              <a:rPr lang="en-US" dirty="0"/>
              <a:t>Club Shop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DECCFB2-7D21-A2A0-E5D2-AF08BFF04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979759"/>
            <a:ext cx="4500000" cy="677841"/>
          </a:xfrm>
        </p:spPr>
        <p:txBody>
          <a:bodyPr rtlCol="0"/>
          <a:lstStyle/>
          <a:p>
            <a:pPr rtl="0"/>
            <a:r>
              <a:rPr lang="en-GB" dirty="0"/>
              <a:t>Satisfaction with the club shop is currently steady at 75%.</a:t>
            </a:r>
          </a:p>
          <a:p>
            <a:pPr lvl="1" rtl="0"/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1FE5CC-E2F8-1446-592C-26B9607783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29800" y="2120386"/>
            <a:ext cx="4500000" cy="496920"/>
          </a:xfrm>
        </p:spPr>
        <p:txBody>
          <a:bodyPr rtlCol="0"/>
          <a:lstStyle/>
          <a:p>
            <a:pPr rtl="0"/>
            <a:r>
              <a:rPr lang="en-US" dirty="0"/>
              <a:t>Online Store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82A70A7-2ECB-A9D4-1CF8-E06B19898D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29800" y="2976450"/>
            <a:ext cx="4500000" cy="677841"/>
          </a:xfrm>
        </p:spPr>
        <p:txBody>
          <a:bodyPr rtlCol="0"/>
          <a:lstStyle/>
          <a:p>
            <a:pPr rtl="0"/>
            <a:r>
              <a:rPr lang="en-GB" dirty="0"/>
              <a:t>Satisfaction with the online store is lower at 63%.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807E314-6528-62CF-D681-C150E36B2EEB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rtlCol="0"/>
          <a:lstStyle/>
          <a:p>
            <a:pPr rtl="0"/>
            <a:fld id="{19B51A1E-902D-48AF-9020-955120F399B6}" type="slidenum">
              <a:rPr lang="en-GB" smtClean="0"/>
              <a:pPr rtl="0"/>
              <a:t>14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92B486B-A24E-458C-7CD9-89095BF62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01" y="3654285"/>
            <a:ext cx="4500000" cy="30217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38F1657-C2C6-D7B5-3ABC-4B9C8234BA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9600" y="3654285"/>
            <a:ext cx="4500199" cy="302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415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2DD9A-A86F-D66C-6680-D75090BB4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A68A9-83F2-3246-08CF-192B4043D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dirty="0"/>
              <a:t>Additional satisfaction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954FE8-5C93-8D5B-1DCA-56C7DE9A3E3E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 rtlCol="0"/>
          <a:lstStyle/>
          <a:p>
            <a:pPr rtl="0"/>
            <a:r>
              <a:rPr lang="en-GB" dirty="0"/>
              <a:t>An important note is that the below figures only capture those who have purchased anything from the stores, feedback indicates many others were put off by other factors, as a result satisfaction may be artificially high on this count.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3FE7C8-9C68-7BC1-8544-A1A727F5DC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2119626"/>
            <a:ext cx="4500000" cy="498616"/>
          </a:xfrm>
        </p:spPr>
        <p:txBody>
          <a:bodyPr rtlCol="0"/>
          <a:lstStyle/>
          <a:p>
            <a:pPr rtl="0"/>
            <a:r>
              <a:rPr lang="en-US" dirty="0"/>
              <a:t>Scoreboard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D7563EF-C383-3372-5B2D-6ADF01ECEF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979759"/>
            <a:ext cx="4500000" cy="677841"/>
          </a:xfrm>
        </p:spPr>
        <p:txBody>
          <a:bodyPr rtlCol="0"/>
          <a:lstStyle/>
          <a:p>
            <a:pPr rtl="0"/>
            <a:r>
              <a:rPr lang="en-GB" dirty="0"/>
              <a:t>Satisfaction with the new scoreboard is currently relatively high at 82%.</a:t>
            </a:r>
          </a:p>
          <a:p>
            <a:pPr lvl="1" rtl="0"/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70E4E35-1EE3-D2ED-933B-B4B76C338FDF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rtlCol="0"/>
          <a:lstStyle/>
          <a:p>
            <a:pPr rtl="0"/>
            <a:fld id="{19B51A1E-902D-48AF-9020-955120F399B6}" type="slidenum">
              <a:rPr lang="en-GB" smtClean="0"/>
              <a:pPr rtl="0"/>
              <a:t>15</a:t>
            </a:fld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6C125F1-B284-B1E0-AE45-169FC92819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00" y="3654285"/>
            <a:ext cx="4500000" cy="302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737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9D2BB-E75F-FB20-FCEE-16E13D8FE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E3BB019-00DE-781C-3778-955699F7E1A5}"/>
              </a:ext>
            </a:extLst>
          </p:cNvPr>
          <p:cNvSpPr>
            <a:spLocks noGrp="1"/>
          </p:cNvSpPr>
          <p:nvPr>
            <p:ph type="ctrTitle"/>
          </p:nvPr>
        </p:nvSpPr>
        <p:spPr bwMode="ltGray">
          <a:xfrm>
            <a:off x="9980474" y="-1"/>
            <a:ext cx="2211526" cy="6858001"/>
          </a:xfrm>
          <a:solidFill>
            <a:schemeClr val="tx2"/>
          </a:solidFill>
        </p:spPr>
        <p:txBody>
          <a:bodyPr rtlCol="0" anchor="ctr"/>
          <a:lstStyle/>
          <a:p>
            <a:pPr algn="ctr" rtl="0"/>
            <a:r>
              <a:rPr lang="en-GB" sz="2800" dirty="0"/>
              <a:t>Additional </a:t>
            </a:r>
            <a:r>
              <a:rPr lang="en-GB" sz="2800" dirty="0" err="1"/>
              <a:t>feedbACK</a:t>
            </a:r>
            <a:endParaRPr lang="en-GB" sz="2800" dirty="0"/>
          </a:p>
        </p:txBody>
      </p:sp>
      <p:pic>
        <p:nvPicPr>
          <p:cNvPr id="7" name="Picture Placeholder 6" descr="A group of people in bleachers&#10;&#10;AI-generated content may be incorrect.">
            <a:extLst>
              <a:ext uri="{FF2B5EF4-FFF2-40B4-BE49-F238E27FC236}">
                <a16:creationId xmlns:a16="http://schemas.microsoft.com/office/drawing/2014/main" id="{67F25E8E-9FCC-C709-868A-29A3CD72A3A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6058" b="160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93743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6597B-F0F1-19E4-9AEB-7DB3CAA46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65A4F-787A-3614-0931-596A945AE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4036"/>
            <a:ext cx="5184913" cy="432000"/>
          </a:xfrm>
        </p:spPr>
        <p:txBody>
          <a:bodyPr rtlCol="0"/>
          <a:lstStyle/>
          <a:p>
            <a:pPr rtl="0"/>
            <a:r>
              <a:rPr lang="en-GB" dirty="0"/>
              <a:t>Club Shop feedback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89CB1E-80CC-BC60-8804-EF706100490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75116" y="1011952"/>
            <a:ext cx="9168625" cy="5180048"/>
          </a:xfrm>
        </p:spPr>
        <p:txBody>
          <a:bodyPr rtlCol="0"/>
          <a:lstStyle/>
          <a:p>
            <a:pPr algn="l" rtl="0"/>
            <a:r>
              <a:rPr lang="en-GB" dirty="0"/>
              <a:t>59 fans gave feedback on the online and in-person club stores with the key findings below: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u="none" strike="noStrike" dirty="0">
                <a:effectLst/>
              </a:rPr>
              <a:t>3 times as many negative feedback points as positive feedback points.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u="none" strike="noStrike" dirty="0">
                <a:effectLst/>
              </a:rPr>
              <a:t>People most disappointed in Opening Times and Online Postage.</a:t>
            </a: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u="none" strike="noStrike" dirty="0">
                <a:effectLst/>
              </a:rPr>
              <a:t>18 respondents suggested merchandise they'd like.</a:t>
            </a: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/>
            <a:endParaRPr lang="en-GB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u="none" strike="noStrike" dirty="0">
                <a:effectLst/>
              </a:rPr>
              <a:t>Several respondents indicated a desire for a larger range of sizes and women's options.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u="none" strike="noStrike" dirty="0">
                <a:effectLst/>
              </a:rPr>
              <a:t>On a positive perspective, 7 respondents were happy with the quality of the </a:t>
            </a:r>
            <a:r>
              <a:rPr lang="en-US" sz="1800" u="none" strike="noStrike" dirty="0" err="1">
                <a:effectLst/>
              </a:rPr>
              <a:t>Malooka</a:t>
            </a:r>
            <a:r>
              <a:rPr lang="en-US" sz="1800" u="none" strike="noStrike" dirty="0">
                <a:effectLst/>
              </a:rPr>
              <a:t> Merchandise.</a:t>
            </a: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 algn="l" rtl="0">
              <a:buFont typeface="Arial" panose="020B0604020202020204" pitchFamily="34" charset="0"/>
              <a:buChar char="•"/>
            </a:pPr>
            <a:endParaRPr lang="en-GB" dirty="0"/>
          </a:p>
          <a:p>
            <a:pPr algn="l" rt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174357-421C-00AC-AD77-74FC3E7AE1BE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smtClean="0"/>
              <a:pPr rtl="0"/>
              <a:t>17</a:t>
            </a:fld>
            <a:endParaRPr lang="en-GB"/>
          </a:p>
        </p:txBody>
      </p:sp>
      <p:pic>
        <p:nvPicPr>
          <p:cNvPr id="16" name="Picture Placeholder 15" descr="A black and white logo&#10;&#10;AI-generated content may be incorrect.">
            <a:extLst>
              <a:ext uri="{FF2B5EF4-FFF2-40B4-BE49-F238E27FC236}">
                <a16:creationId xmlns:a16="http://schemas.microsoft.com/office/drawing/2014/main" id="{F56CF4EE-C010-4F59-2E67-918EFBF865A9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3"/>
          <a:srcRect l="32141" r="321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351846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C456A-5243-172C-4B63-A6B6BFDC5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26DF1-9839-A9D2-C2BD-8DB6DC6CA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4036"/>
            <a:ext cx="5184913" cy="432000"/>
          </a:xfrm>
        </p:spPr>
        <p:txBody>
          <a:bodyPr rtlCol="0"/>
          <a:lstStyle/>
          <a:p>
            <a:pPr rtl="0"/>
            <a:r>
              <a:rPr lang="en-GB" dirty="0"/>
              <a:t>Club media feedback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32C215-07CF-9CCD-AC45-08920BF4F66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75116" y="1011952"/>
            <a:ext cx="9168625" cy="5180048"/>
          </a:xfrm>
        </p:spPr>
        <p:txBody>
          <a:bodyPr rtlCol="0"/>
          <a:lstStyle/>
          <a:p>
            <a:pPr algn="l" rtl="0"/>
            <a:r>
              <a:rPr lang="en-GB" dirty="0"/>
              <a:t>89 fans gave feedback on aspects ranging from social media to game day media: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u="none" strike="noStrike" dirty="0">
                <a:effectLst/>
              </a:rPr>
              <a:t>Nearly 2 times as many negative feedback points as positive feedback points.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u="none" strike="noStrike" dirty="0">
                <a:effectLst/>
              </a:rPr>
              <a:t>Respondents are  very keen to get more content than is currently on offer.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u="none" strike="noStrike" dirty="0">
                <a:effectLst/>
              </a:rPr>
              <a:t>The most frequent negative complaint was to do with the PA System.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u="none" strike="noStrike" dirty="0">
                <a:effectLst/>
              </a:rPr>
              <a:t>14 respondents suggested content they'd like.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u="none" strike="noStrike" dirty="0">
                <a:effectLst/>
              </a:rPr>
              <a:t>Comments around the music were frequent with a call for a vote on walk-out music and comments around the volume.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u="none" strike="noStrike" dirty="0">
                <a:effectLst/>
              </a:rPr>
              <a:t>On a positive perspective, 17 respondents were happy with the quality of the current media offering.</a:t>
            </a: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 algn="l" rtl="0">
              <a:buFont typeface="Arial" panose="020B0604020202020204" pitchFamily="34" charset="0"/>
              <a:buChar char="•"/>
            </a:pPr>
            <a:endParaRPr lang="en-GB" dirty="0"/>
          </a:p>
          <a:p>
            <a:pPr algn="l" rt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9145D-14A1-D908-D543-F2131BA966F1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smtClean="0"/>
              <a:pPr rtl="0"/>
              <a:t>18</a:t>
            </a:fld>
            <a:endParaRPr lang="en-GB"/>
          </a:p>
        </p:txBody>
      </p:sp>
      <p:pic>
        <p:nvPicPr>
          <p:cNvPr id="16" name="Picture Placeholder 15" descr="A black and white logo&#10;&#10;AI-generated content may be incorrect.">
            <a:extLst>
              <a:ext uri="{FF2B5EF4-FFF2-40B4-BE49-F238E27FC236}">
                <a16:creationId xmlns:a16="http://schemas.microsoft.com/office/drawing/2014/main" id="{781A4329-189F-76A8-DA9C-613F11DF6487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3"/>
          <a:srcRect l="32141" r="321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253191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BD730-C233-38EE-1B3E-9F99DAACC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3E107-A41A-E149-D12F-51C1AC31A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4036"/>
            <a:ext cx="5184913" cy="432000"/>
          </a:xfrm>
        </p:spPr>
        <p:txBody>
          <a:bodyPr rtlCol="0"/>
          <a:lstStyle/>
          <a:p>
            <a:pPr rtl="0"/>
            <a:r>
              <a:rPr lang="en-GB" dirty="0"/>
              <a:t>Programme feedback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14AF8F-73D5-DDB5-AB8D-C6CF9F087AE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75116" y="1011952"/>
            <a:ext cx="9168625" cy="5180048"/>
          </a:xfrm>
        </p:spPr>
        <p:txBody>
          <a:bodyPr rtlCol="0"/>
          <a:lstStyle/>
          <a:p>
            <a:pPr algn="l" rtl="0"/>
            <a:r>
              <a:rPr lang="en-GB" dirty="0"/>
              <a:t>54 fans gave feedback on their matchday experience with the below key findings: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u="none" strike="noStrike" dirty="0">
                <a:effectLst/>
              </a:rPr>
              <a:t>Encouragingly, 51 respondents have indicated that they would want to receive more content in the programmes/online.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u="none" strike="noStrike" dirty="0">
                <a:effectLst/>
              </a:rPr>
              <a:t>Profiles and interviews across the club from players, staff, directors and fans have been requested.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u="none" strike="noStrike" dirty="0">
                <a:effectLst/>
              </a:rPr>
              <a:t>This ties in with a desire to be more connected with the club.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u="none" strike="noStrike" dirty="0">
                <a:effectLst/>
              </a:rPr>
              <a:t>There have also been requests for better accessibility.</a:t>
            </a:r>
            <a:endParaRPr lang="en-GB" dirty="0"/>
          </a:p>
          <a:p>
            <a:pPr marL="285750" indent="-285750" algn="l" rtl="0">
              <a:buFont typeface="Arial" panose="020B0604020202020204" pitchFamily="34" charset="0"/>
              <a:buChar char="•"/>
            </a:pPr>
            <a:endParaRPr lang="en-GB" dirty="0"/>
          </a:p>
          <a:p>
            <a:pPr algn="l" rt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7EBF46-51F8-F89D-891A-16F0EA1B9099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smtClean="0"/>
              <a:pPr rtl="0"/>
              <a:t>19</a:t>
            </a:fld>
            <a:endParaRPr lang="en-GB"/>
          </a:p>
        </p:txBody>
      </p:sp>
      <p:pic>
        <p:nvPicPr>
          <p:cNvPr id="16" name="Picture Placeholder 15" descr="A black and white logo&#10;&#10;AI-generated content may be incorrect.">
            <a:extLst>
              <a:ext uri="{FF2B5EF4-FFF2-40B4-BE49-F238E27FC236}">
                <a16:creationId xmlns:a16="http://schemas.microsoft.com/office/drawing/2014/main" id="{167371D3-45BC-7212-31F8-E12D1FEAA41D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3"/>
          <a:srcRect l="32141" r="321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12168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D5A594-D852-43BB-B591-E9D9027253B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n-GB" dirty="0"/>
              <a:t>Age, Location, Average Games, Type of Fan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dirty="0"/>
              <a:t>Responses in detail</a:t>
            </a:r>
          </a:p>
        </p:txBody>
      </p:sp>
    </p:spTree>
    <p:extLst>
      <p:ext uri="{BB962C8B-B14F-4D97-AF65-F5344CB8AC3E}">
        <p14:creationId xmlns:p14="http://schemas.microsoft.com/office/powerpoint/2010/main" val="40916746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C7CC3-2841-1FC4-642C-BBDDE1A67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3D8FB-B68B-1C54-BF8A-0E7755729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4036"/>
            <a:ext cx="5184913" cy="432000"/>
          </a:xfrm>
        </p:spPr>
        <p:txBody>
          <a:bodyPr rtlCol="0"/>
          <a:lstStyle/>
          <a:p>
            <a:pPr rtl="0"/>
            <a:r>
              <a:rPr lang="en-GB" dirty="0"/>
              <a:t>Ticketing feedback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3C6884-99E1-887B-7637-F9CA11813E7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75116" y="499203"/>
            <a:ext cx="9168625" cy="5180048"/>
          </a:xfrm>
        </p:spPr>
        <p:txBody>
          <a:bodyPr rtlCol="0"/>
          <a:lstStyle/>
          <a:p>
            <a:pPr algn="l" rtl="0"/>
            <a:r>
              <a:rPr lang="en-GB" dirty="0"/>
              <a:t>60 fans gave feedback on ticketing with topics ranging from pricing to organisation: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u="none" strike="noStrike" dirty="0">
                <a:effectLst/>
              </a:rPr>
              <a:t>Nearly 3 times as many positive feedback points as negative feedback points.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u="none" strike="noStrike" dirty="0">
                <a:effectLst/>
              </a:rPr>
              <a:t>Respondents are generally happy with the current pricing structure however there is a theme of roughly 13 respondents saying the current price mark is the maximum they'd be happy to pay.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u="none" strike="noStrike" dirty="0">
                <a:effectLst/>
              </a:rPr>
              <a:t>The most frequent negative complaint was to do with the PA System.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u="none" strike="noStrike" dirty="0">
                <a:effectLst/>
              </a:rPr>
              <a:t>Youth ticketing came up frequently with calls to allow owners of season tickets to add-on a junior to take the match with them. The new system could otherwise see parents/guardians penalised for not wanting to buy an extra adult ticket to obtain kids' tickets.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u="none" strike="noStrike" dirty="0">
                <a:effectLst/>
              </a:rPr>
              <a:t>Several respondents have asked for reserved seating options for season ticket holders adding that it would allow them the chance to buy drinks.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u="none" strike="noStrike" dirty="0">
                <a:effectLst/>
              </a:rPr>
              <a:t>Respondents seemed happy with the variety of pricing structures including flexi tickets.</a:t>
            </a:r>
            <a:endParaRPr lang="en-GB" dirty="0"/>
          </a:p>
          <a:p>
            <a:pPr marL="285750" indent="-285750" algn="l" rtl="0">
              <a:buFont typeface="Arial" panose="020B0604020202020204" pitchFamily="34" charset="0"/>
              <a:buChar char="•"/>
            </a:pPr>
            <a:endParaRPr lang="en-GB" dirty="0"/>
          </a:p>
          <a:p>
            <a:pPr algn="l" rt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EBBDB1-3F71-AE34-C068-DBE5C8AFAF20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smtClean="0"/>
              <a:pPr rtl="0"/>
              <a:t>20</a:t>
            </a:fld>
            <a:endParaRPr lang="en-GB"/>
          </a:p>
        </p:txBody>
      </p:sp>
      <p:pic>
        <p:nvPicPr>
          <p:cNvPr id="16" name="Picture Placeholder 15" descr="A black and white logo&#10;&#10;AI-generated content may be incorrect.">
            <a:extLst>
              <a:ext uri="{FF2B5EF4-FFF2-40B4-BE49-F238E27FC236}">
                <a16:creationId xmlns:a16="http://schemas.microsoft.com/office/drawing/2014/main" id="{93E5C52A-9620-2627-A0BF-642086A65ABB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3"/>
          <a:srcRect l="32141" r="321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682815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D1CCC-AEF4-917F-E68B-175859C85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67BA5-5F54-CC2E-470C-F2868C0CD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dirty="0"/>
              <a:t>Satisfaction rankings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9E39ED-F9F9-1186-3EB1-EA15AE6E120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 rtlCol="0"/>
          <a:lstStyle/>
          <a:p>
            <a:pPr rtl="0"/>
            <a:r>
              <a:rPr lang="en-GB" dirty="0"/>
              <a:t>Below is a table showing the ranking of satisfaction by area.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F31F125-36B3-7D28-87B0-61C111083CD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rtlCol="0"/>
          <a:lstStyle/>
          <a:p>
            <a:pPr rtl="0"/>
            <a:fld id="{19B51A1E-902D-48AF-9020-955120F399B6}" type="slidenum">
              <a:rPr lang="en-GB" smtClean="0"/>
              <a:pPr rtl="0"/>
              <a:t>21</a:t>
            </a:fld>
            <a:endParaRPr lang="en-GB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1D272F0A-141E-43D8-9F35-68BE055FA9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2694234"/>
              </p:ext>
            </p:extLst>
          </p:nvPr>
        </p:nvGraphicFramePr>
        <p:xfrm>
          <a:off x="765842" y="1932922"/>
          <a:ext cx="4445000" cy="3238500"/>
        </p:xfrm>
        <a:graphic>
          <a:graphicData uri="http://schemas.openxmlformats.org/drawingml/2006/table">
            <a:tbl>
              <a:tblPr/>
              <a:tblGrid>
                <a:gridCol w="2908300">
                  <a:extLst>
                    <a:ext uri="{9D8B030D-6E8A-4147-A177-3AD203B41FA5}">
                      <a16:colId xmlns:a16="http://schemas.microsoft.com/office/drawing/2014/main" val="3634280746"/>
                    </a:ext>
                  </a:extLst>
                </a:gridCol>
                <a:gridCol w="927100">
                  <a:extLst>
                    <a:ext uri="{9D8B030D-6E8A-4147-A177-3AD203B41FA5}">
                      <a16:colId xmlns:a16="http://schemas.microsoft.com/office/drawing/2014/main" val="106110518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698196972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Area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Satisfaction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RAG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53460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Satisfaction with Ticket Pricing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707144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Satisfied with Programme Price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613287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Overall Satisfied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44391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Satisfaction with Match Day Social Media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58401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Satisfaction with Radio Commentary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29997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Satisfaction with Post Match Videos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008020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Satisfaction with Scoreboard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89522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Satisfaction with non-Match Day Social Media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47534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Satisfaction with Bistro Drinks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840396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Satisfaction with Club Shop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42879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Satisfied with Programme Content v Adverts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453639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Satisfaction with Podcasts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00958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Satisfaction with Website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52664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Satisfaction with Bistro Food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86222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Satisfaction with Stadium Food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812550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Satisfaction with In-Stadium Music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083473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Satisfaction with Online Shop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355319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Satisfaction with Stadium PA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07857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Satisfaction with Stadium Drinks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858256"/>
                  </a:ext>
                </a:extLst>
              </a:tr>
            </a:tbl>
          </a:graphicData>
        </a:graphic>
      </p:graphicFrame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AB548C3-6132-EA5F-D285-EAAEAD775E69}"/>
              </a:ext>
            </a:extLst>
          </p:cNvPr>
          <p:cNvSpPr txBox="1">
            <a:spLocks/>
          </p:cNvSpPr>
          <p:nvPr/>
        </p:nvSpPr>
        <p:spPr>
          <a:xfrm>
            <a:off x="5899685" y="2587547"/>
            <a:ext cx="5953332" cy="18648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29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96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63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RAG Ranking:</a:t>
            </a:r>
          </a:p>
          <a:p>
            <a:endParaRPr lang="en-GB" dirty="0"/>
          </a:p>
          <a:p>
            <a:r>
              <a:rPr lang="en-GB" dirty="0"/>
              <a:t>90%+ - Green</a:t>
            </a:r>
          </a:p>
          <a:p>
            <a:r>
              <a:rPr lang="en-GB" dirty="0"/>
              <a:t>80%-90% - Amber</a:t>
            </a:r>
          </a:p>
          <a:p>
            <a:r>
              <a:rPr lang="en-GB" dirty="0"/>
              <a:t>Below 80% </a:t>
            </a:r>
            <a:r>
              <a:rPr lang="en-GB"/>
              <a:t>- Red</a:t>
            </a:r>
          </a:p>
        </p:txBody>
      </p:sp>
    </p:spTree>
    <p:extLst>
      <p:ext uri="{BB962C8B-B14F-4D97-AF65-F5344CB8AC3E}">
        <p14:creationId xmlns:p14="http://schemas.microsoft.com/office/powerpoint/2010/main" val="3805948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4036"/>
            <a:ext cx="5184913" cy="432000"/>
          </a:xfrm>
        </p:spPr>
        <p:txBody>
          <a:bodyPr rtlCol="0"/>
          <a:lstStyle/>
          <a:p>
            <a:pPr rtl="0"/>
            <a:r>
              <a:rPr lang="en-GB" dirty="0"/>
              <a:t>RESPONSE Breakdown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1DC577-0A95-47D0-95D9-5F8DA763D46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75116" y="1011952"/>
            <a:ext cx="9168625" cy="2196842"/>
          </a:xfrm>
        </p:spPr>
        <p:txBody>
          <a:bodyPr rtlCol="0"/>
          <a:lstStyle/>
          <a:p>
            <a:pPr algn="l" rtl="0"/>
            <a:r>
              <a:rPr lang="en-GB" dirty="0"/>
              <a:t>359 fans responded to the online survey. The average fan was based in Crosby and in the 45-55 bracket however there were some interesting additional points such as: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GB" dirty="0"/>
              <a:t>54 respondents from outside of Merseyside – only 3 of which were fans of away teams.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GB" dirty="0"/>
              <a:t>187 respondents from local to the Crosby area but a much wider spread of fans than potentially expected.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GB" dirty="0"/>
              <a:t>37% of respondents were Marine Season Ticket or Flexi Ticket Holders.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endParaRPr lang="en-GB" dirty="0"/>
          </a:p>
          <a:p>
            <a:pPr algn="l" rt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smtClean="0"/>
              <a:pPr rtl="0"/>
              <a:t>3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6FD97F-FA81-EA38-3A46-C9EE449C3D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1509"/>
          <a:stretch/>
        </p:blipFill>
        <p:spPr>
          <a:xfrm>
            <a:off x="2842803" y="3599104"/>
            <a:ext cx="2211525" cy="30692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1632E2D-043A-4819-E5EF-58D03B990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9833" y="3599104"/>
            <a:ext cx="2277828" cy="3076970"/>
          </a:xfrm>
          <a:prstGeom prst="rect">
            <a:avLst/>
          </a:prstGeom>
        </p:spPr>
      </p:pic>
      <p:pic>
        <p:nvPicPr>
          <p:cNvPr id="16" name="Picture Placeholder 15" descr="A black and white logo&#10;&#10;AI-generated content may be incorrect.">
            <a:extLst>
              <a:ext uri="{FF2B5EF4-FFF2-40B4-BE49-F238E27FC236}">
                <a16:creationId xmlns:a16="http://schemas.microsoft.com/office/drawing/2014/main" id="{FFDCA3F3-E943-61CA-41F1-CC623BAF2BDA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5"/>
          <a:srcRect l="32141" r="321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29746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A crowd of people in a stadium&#10;&#10;AI-generated content may be incorrect.">
            <a:extLst>
              <a:ext uri="{FF2B5EF4-FFF2-40B4-BE49-F238E27FC236}">
                <a16:creationId xmlns:a16="http://schemas.microsoft.com/office/drawing/2014/main" id="{24B69ECC-51E9-AA3D-F684-71B46B10656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6058" b="16058"/>
          <a:stretch>
            <a:fillRect/>
          </a:stretch>
        </p:blipFill>
        <p:spPr>
          <a:xfrm>
            <a:off x="69273" y="63690"/>
            <a:ext cx="9911201" cy="679430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 bwMode="ltGray">
          <a:xfrm>
            <a:off x="9980474" y="-1"/>
            <a:ext cx="2211526" cy="6315343"/>
          </a:xfrm>
          <a:solidFill>
            <a:schemeClr val="tx2"/>
          </a:solidFill>
        </p:spPr>
        <p:txBody>
          <a:bodyPr rtlCol="0" anchor="ctr"/>
          <a:lstStyle/>
          <a:p>
            <a:pPr algn="ctr" rtl="0"/>
            <a:r>
              <a:rPr lang="en-GB" sz="2800" dirty="0"/>
              <a:t>Satisfaction Scores - General</a:t>
            </a:r>
          </a:p>
        </p:txBody>
      </p:sp>
    </p:spTree>
    <p:extLst>
      <p:ext uri="{BB962C8B-B14F-4D97-AF65-F5344CB8AC3E}">
        <p14:creationId xmlns:p14="http://schemas.microsoft.com/office/powerpoint/2010/main" val="2117695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5083B-CC27-4F1C-AD03-E3DBEC1C9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dirty="0"/>
              <a:t>Overall satisfaction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5E40B9-054F-4D79-BD17-68E71C740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198627"/>
            <a:ext cx="3736800" cy="3933645"/>
          </a:xfrm>
        </p:spPr>
        <p:txBody>
          <a:bodyPr rtlCol="0"/>
          <a:lstStyle/>
          <a:p>
            <a:pPr marL="0" indent="0" rtl="0">
              <a:buNone/>
            </a:pPr>
            <a:r>
              <a:rPr lang="en-GB" sz="2400" dirty="0"/>
              <a:t>91% of respondents were satisfied overall with the matchday experience.</a:t>
            </a:r>
          </a:p>
          <a:p>
            <a:pPr rtl="0"/>
            <a:r>
              <a:rPr lang="en-GB" dirty="0"/>
              <a:t>The most satisfied age bracket was 55-64 with 95%.</a:t>
            </a:r>
          </a:p>
          <a:p>
            <a:pPr rtl="0"/>
            <a:r>
              <a:rPr lang="en-GB" dirty="0"/>
              <a:t>The least satisfied age bracket  was 35-44 with 89%.</a:t>
            </a:r>
          </a:p>
          <a:p>
            <a:pPr rt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en-GB" smtClean="0"/>
              <a:pPr rtl="0"/>
              <a:t>5</a:t>
            </a:fld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8EB995E-79CD-1F95-D3DD-7958843C6D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0583" y="999858"/>
            <a:ext cx="6364646" cy="447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701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52ECE-802C-74F2-6064-B2E92DAFD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2771445-5BD7-4323-9BA2-79128C72A109}"/>
              </a:ext>
            </a:extLst>
          </p:cNvPr>
          <p:cNvSpPr>
            <a:spLocks noGrp="1"/>
          </p:cNvSpPr>
          <p:nvPr>
            <p:ph type="ctrTitle"/>
          </p:nvPr>
        </p:nvSpPr>
        <p:spPr bwMode="ltGray">
          <a:xfrm>
            <a:off x="9980474" y="-1"/>
            <a:ext cx="2211526" cy="6858001"/>
          </a:xfrm>
          <a:solidFill>
            <a:schemeClr val="tx2"/>
          </a:solidFill>
        </p:spPr>
        <p:txBody>
          <a:bodyPr rtlCol="0" anchor="ctr"/>
          <a:lstStyle/>
          <a:p>
            <a:pPr algn="ctr" rtl="0"/>
            <a:r>
              <a:rPr lang="en-GB" sz="2800" dirty="0"/>
              <a:t>Satisfaction Scores - Specific</a:t>
            </a:r>
          </a:p>
        </p:txBody>
      </p:sp>
      <p:pic>
        <p:nvPicPr>
          <p:cNvPr id="6" name="Picture Placeholder 5" descr="A crowd of people in a stadium&#10;&#10;AI-generated content may be incorrect.">
            <a:extLst>
              <a:ext uri="{FF2B5EF4-FFF2-40B4-BE49-F238E27FC236}">
                <a16:creationId xmlns:a16="http://schemas.microsoft.com/office/drawing/2014/main" id="{B75CD3F5-661C-DE52-7BD1-E1D826E52CD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6058" b="160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75426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04E83-A4F0-49C5-BB01-F5773509A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dirty="0"/>
              <a:t>D</a:t>
            </a:r>
            <a:r>
              <a:rPr lang="en-GB" dirty="0"/>
              <a:t>rinks satisfaction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42D59-EAD6-4F95-84F1-32A30F05785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 rtlCol="0"/>
          <a:lstStyle/>
          <a:p>
            <a:pPr rtl="0"/>
            <a:r>
              <a:rPr lang="en-GB" dirty="0"/>
              <a:t>The difference in satisfaction with the drinks service from bistro to stadium is telling.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B259A0-0017-492F-A0DC-4B70C7052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2119626"/>
            <a:ext cx="4500000" cy="498616"/>
          </a:xfrm>
        </p:spPr>
        <p:txBody>
          <a:bodyPr rtlCol="0"/>
          <a:lstStyle/>
          <a:p>
            <a:pPr rtl="0"/>
            <a:r>
              <a:rPr lang="en-GB" dirty="0"/>
              <a:t>1894 Bar &amp; Bistro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EB3BAE-C0B2-447C-B8BE-96C6BD84D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979759"/>
            <a:ext cx="4500000" cy="677841"/>
          </a:xfrm>
        </p:spPr>
        <p:txBody>
          <a:bodyPr rtlCol="0"/>
          <a:lstStyle/>
          <a:p>
            <a:pPr rtl="0"/>
            <a:r>
              <a:rPr lang="en-GB" dirty="0"/>
              <a:t>Satisfaction with the drinks service in the Bar &amp; Bistro is 81%.</a:t>
            </a:r>
          </a:p>
          <a:p>
            <a:pPr lvl="1" rtl="0"/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237D1CA-B91A-410E-A968-D017BBE99F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29800" y="2120386"/>
            <a:ext cx="4500000" cy="496920"/>
          </a:xfrm>
        </p:spPr>
        <p:txBody>
          <a:bodyPr rtlCol="0"/>
          <a:lstStyle/>
          <a:p>
            <a:pPr rtl="0"/>
            <a:r>
              <a:rPr lang="en-US" dirty="0"/>
              <a:t>Inside</a:t>
            </a:r>
            <a:r>
              <a:rPr lang="en-GB" dirty="0"/>
              <a:t> the MTA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6A87885-D672-4CF9-A78D-CFE98385B0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29800" y="2976450"/>
            <a:ext cx="4500000" cy="677841"/>
          </a:xfrm>
        </p:spPr>
        <p:txBody>
          <a:bodyPr rtlCol="0"/>
          <a:lstStyle/>
          <a:p>
            <a:pPr rtl="0"/>
            <a:r>
              <a:rPr lang="en-GB" dirty="0"/>
              <a:t>Satisfaction with the drinks service inside the stadium drops to 56%.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6AC9832-FB01-464A-9824-61887B77997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rtlCol="0"/>
          <a:lstStyle/>
          <a:p>
            <a:pPr rtl="0"/>
            <a:fld id="{19B51A1E-902D-48AF-9020-955120F399B6}" type="slidenum">
              <a:rPr lang="en-GB" smtClean="0"/>
              <a:pPr rtl="0"/>
              <a:t>7</a:t>
            </a:fld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D278ADF-B199-E8E6-1CCE-09C572154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9800" y="3654291"/>
            <a:ext cx="4297531" cy="30217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FCA0A38-6FF5-3EFE-C6B7-4000456A0E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801" y="3645321"/>
            <a:ext cx="4500000" cy="30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837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A17D9-1D13-038E-66D7-DD96ACABF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09FC2-FB37-82A5-92F9-AF0B55151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dirty="0"/>
              <a:t>Food</a:t>
            </a:r>
            <a:r>
              <a:rPr lang="en-GB" dirty="0"/>
              <a:t> satisfaction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F6D951-09BD-24B1-73C7-22FF03E4C0F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 rtlCol="0"/>
          <a:lstStyle/>
          <a:p>
            <a:pPr rtl="0"/>
            <a:r>
              <a:rPr lang="en-GB" dirty="0"/>
              <a:t>The difference in satisfaction with the food service from bistro and stadium is lower overall than with the drinks service.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912B21-B696-E828-23C0-9332D71725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2119626"/>
            <a:ext cx="4500000" cy="498616"/>
          </a:xfrm>
        </p:spPr>
        <p:txBody>
          <a:bodyPr rtlCol="0"/>
          <a:lstStyle/>
          <a:p>
            <a:pPr rtl="0"/>
            <a:r>
              <a:rPr lang="en-GB" dirty="0"/>
              <a:t>1894 Bar &amp; Bistro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C398C1-DE75-DA02-1FF8-94910D4F05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979759"/>
            <a:ext cx="4500000" cy="677841"/>
          </a:xfrm>
        </p:spPr>
        <p:txBody>
          <a:bodyPr rtlCol="0"/>
          <a:lstStyle/>
          <a:p>
            <a:pPr rtl="0"/>
            <a:r>
              <a:rPr lang="en-GB" dirty="0"/>
              <a:t>Satisfaction with the food service in the Bar &amp; Bistro is 67%.</a:t>
            </a:r>
          </a:p>
          <a:p>
            <a:pPr lvl="1" rtl="0"/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C7FD0B9-992C-E289-D809-B17A84AEAD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29800" y="2120386"/>
            <a:ext cx="4500000" cy="496920"/>
          </a:xfrm>
        </p:spPr>
        <p:txBody>
          <a:bodyPr rtlCol="0"/>
          <a:lstStyle/>
          <a:p>
            <a:pPr rtl="0"/>
            <a:r>
              <a:rPr lang="en-US" dirty="0"/>
              <a:t>Inside</a:t>
            </a:r>
            <a:r>
              <a:rPr lang="en-GB" dirty="0"/>
              <a:t> the MTA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F500702-916D-9EF0-A467-E311F89DEF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29800" y="2976450"/>
            <a:ext cx="4500000" cy="677841"/>
          </a:xfrm>
        </p:spPr>
        <p:txBody>
          <a:bodyPr rtlCol="0"/>
          <a:lstStyle/>
          <a:p>
            <a:pPr rtl="0"/>
            <a:r>
              <a:rPr lang="en-GB" dirty="0"/>
              <a:t>Satisfaction with the drinks service inside the stadium drops slightly to 65%.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20E935A-EDD7-A9EC-9737-306F18A33ED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rtlCol="0"/>
          <a:lstStyle/>
          <a:p>
            <a:pPr rtl="0"/>
            <a:fld id="{19B51A1E-902D-48AF-9020-955120F399B6}" type="slidenum">
              <a:rPr lang="en-GB" smtClean="0"/>
              <a:pPr rtl="0"/>
              <a:t>8</a:t>
            </a:fld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E500EE1-6DA0-8672-6106-A82951DED7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81" y="3694204"/>
            <a:ext cx="4465920" cy="28447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8C614F-7625-91F5-A349-D440AB1C8B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3880" y="3694204"/>
            <a:ext cx="4465920" cy="284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515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60924-5EE5-9D96-9898-1BAC56D6C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1FE9B-0590-6527-6F5F-3C71EB11B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dirty="0"/>
              <a:t>Programme</a:t>
            </a:r>
            <a:r>
              <a:rPr lang="en-GB" dirty="0"/>
              <a:t> satisfaction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9746C-6206-5E96-4AAA-02E23FC5442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 rtlCol="0"/>
          <a:lstStyle/>
          <a:p>
            <a:pPr rtl="0"/>
            <a:r>
              <a:rPr lang="en-GB" dirty="0"/>
              <a:t>Respondents were satisfied with the price of the programme, but a larger percentage felt it contained too many adverts.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310462-C468-5B96-A5EE-0AB0CB6A2F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2119626"/>
            <a:ext cx="4500000" cy="498616"/>
          </a:xfrm>
        </p:spPr>
        <p:txBody>
          <a:bodyPr rtlCol="0"/>
          <a:lstStyle/>
          <a:p>
            <a:pPr rtl="0"/>
            <a:r>
              <a:rPr lang="en-GB" dirty="0"/>
              <a:t>Price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7E23E6-785A-A259-52A6-1D20E3329D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979759"/>
            <a:ext cx="4500000" cy="677841"/>
          </a:xfrm>
        </p:spPr>
        <p:txBody>
          <a:bodyPr rtlCol="0"/>
          <a:lstStyle/>
          <a:p>
            <a:pPr rtl="0"/>
            <a:r>
              <a:rPr lang="en-GB" dirty="0"/>
              <a:t>Satisfaction with the price of the programme sold at the MTA is 96%.</a:t>
            </a:r>
          </a:p>
          <a:p>
            <a:pPr lvl="1" rtl="0"/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12A7DE9-772D-AB83-8CE8-510FFB6835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29800" y="2120386"/>
            <a:ext cx="4500000" cy="496920"/>
          </a:xfrm>
        </p:spPr>
        <p:txBody>
          <a:bodyPr rtlCol="0"/>
          <a:lstStyle/>
          <a:p>
            <a:pPr rtl="0"/>
            <a:r>
              <a:rPr lang="en-GB" dirty="0"/>
              <a:t>Content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7F2FC67-C52A-5261-CBB8-9A2C3EF285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29800" y="2976450"/>
            <a:ext cx="4500000" cy="677841"/>
          </a:xfrm>
        </p:spPr>
        <p:txBody>
          <a:bodyPr rtlCol="0"/>
          <a:lstStyle/>
          <a:p>
            <a:pPr rtl="0"/>
            <a:r>
              <a:rPr lang="en-GB" dirty="0"/>
              <a:t>However, 29% of respondents believe there are too many adverts inside.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E7DD5B0-F6FA-41F7-2A40-E0E0E6BEA784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447502" y="6401750"/>
            <a:ext cx="278418" cy="274324"/>
          </a:xfrm>
        </p:spPr>
        <p:txBody>
          <a:bodyPr rtlCol="0"/>
          <a:lstStyle/>
          <a:p>
            <a:pPr rtl="0"/>
            <a:fld id="{19B51A1E-902D-48AF-9020-955120F399B6}" type="slidenum">
              <a:rPr lang="en-GB" smtClean="0"/>
              <a:pPr rtl="0"/>
              <a:t>9</a:t>
            </a:fld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19F263-BA66-3B77-FC8C-11E22804FD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78"/>
          <a:stretch/>
        </p:blipFill>
        <p:spPr>
          <a:xfrm>
            <a:off x="1025495" y="3555050"/>
            <a:ext cx="8528703" cy="312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3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5CB8B3"/>
      </a:accent1>
      <a:accent2>
        <a:srgbClr val="F5D66E"/>
      </a:accent2>
      <a:accent3>
        <a:srgbClr val="D78189"/>
      </a:accent3>
      <a:accent4>
        <a:srgbClr val="7030A0"/>
      </a:accent4>
      <a:accent5>
        <a:srgbClr val="0070C0"/>
      </a:accent5>
      <a:accent6>
        <a:srgbClr val="C4D36D"/>
      </a:accent6>
      <a:hlink>
        <a:srgbClr val="54C3BD"/>
      </a:hlink>
      <a:folHlink>
        <a:srgbClr val="54C3BD"/>
      </a:folHlink>
    </a:clrScheme>
    <a:fontScheme name="Custom 154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677756_TF67328976" id="{8D41288C-A143-4C55-A19F-9A38F7741759}" vid="{98B99BFD-3B7E-4AE0-80A8-38C1178D3A4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BB5711-29E1-4F8E-81A0-7947C57B20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4934E25-8442-49E9-ABDF-3146C4145F3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F6CB1848-D3E0-4F10-B640-720BE758B8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{F9879838-44FC-409E-A18C-7831BD6193E9}tf67328976_win32</Template>
  <TotalTime>152</TotalTime>
  <Words>1261</Words>
  <Application>Microsoft Office PowerPoint</Application>
  <PresentationFormat>Widescreen</PresentationFormat>
  <Paragraphs>226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Corbel</vt:lpstr>
      <vt:lpstr>Times New Roman</vt:lpstr>
      <vt:lpstr>Office Theme</vt:lpstr>
      <vt:lpstr>Marine AFC Fan satisfaction survey 2025</vt:lpstr>
      <vt:lpstr>Responses in detail</vt:lpstr>
      <vt:lpstr>RESPONSE Breakdown</vt:lpstr>
      <vt:lpstr>Satisfaction Scores - General</vt:lpstr>
      <vt:lpstr>Overall satisfaction</vt:lpstr>
      <vt:lpstr>Satisfaction Scores - Specific</vt:lpstr>
      <vt:lpstr>Drinks satisfaction</vt:lpstr>
      <vt:lpstr>Food satisfaction</vt:lpstr>
      <vt:lpstr>Programme satisfaction</vt:lpstr>
      <vt:lpstr>Ticket Price satisfaction</vt:lpstr>
      <vt:lpstr>Social media satisfaction</vt:lpstr>
      <vt:lpstr>Match Day media satisfaction</vt:lpstr>
      <vt:lpstr>Additional media satisfaction</vt:lpstr>
      <vt:lpstr>Retail satisfaction</vt:lpstr>
      <vt:lpstr>Additional satisfaction</vt:lpstr>
      <vt:lpstr>Additional feedbACK</vt:lpstr>
      <vt:lpstr>Club Shop feedback</vt:lpstr>
      <vt:lpstr>Club media feedback</vt:lpstr>
      <vt:lpstr>Programme feedback</vt:lpstr>
      <vt:lpstr>Ticketing feedback</vt:lpstr>
      <vt:lpstr>Satisfaction rankings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Jake McKenna</dc:creator>
  <cp:lastModifiedBy>Davidalbert McMillan</cp:lastModifiedBy>
  <cp:revision>1</cp:revision>
  <dcterms:created xsi:type="dcterms:W3CDTF">2025-05-08T20:33:03Z</dcterms:created>
  <dcterms:modified xsi:type="dcterms:W3CDTF">2025-05-21T11:37:36Z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